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2" r:id="rId4"/>
    <p:sldId id="283" r:id="rId5"/>
    <p:sldId id="284" r:id="rId6"/>
    <p:sldId id="285" r:id="rId7"/>
    <p:sldId id="286" r:id="rId8"/>
    <p:sldId id="287" r:id="rId9"/>
    <p:sldId id="259" r:id="rId10"/>
    <p:sldId id="27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80" r:id="rId24"/>
    <p:sldId id="281" r:id="rId2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up/datai/78560/0021-02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1000108"/>
            <a:ext cx="60722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Муниципальное автономное учреждение культуры</a:t>
            </a:r>
          </a:p>
          <a:p>
            <a:pPr algn="ctr"/>
            <a:r>
              <a:rPr lang="ru-RU" sz="1400" b="1" i="1" dirty="0" smtClean="0"/>
              <a:t> «Централизованная библиотечная система г. Ялуторовска»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sz="3200" b="1" i="1" dirty="0" smtClean="0"/>
              <a:t>Проект</a:t>
            </a:r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i="1" dirty="0" smtClean="0"/>
              <a:t>По информационно-культурному наставничеству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 smtClean="0"/>
          </a:p>
          <a:p>
            <a:pPr algn="ctr"/>
            <a:r>
              <a:rPr lang="ru-RU" sz="3200" b="1" i="1" dirty="0" smtClean="0"/>
              <a:t>«</a:t>
            </a:r>
            <a:r>
              <a:rPr lang="ru-RU" sz="3200" b="1" i="1" dirty="0" err="1" smtClean="0"/>
              <a:t>Библиотьютор</a:t>
            </a:r>
            <a:r>
              <a:rPr lang="ru-RU" sz="3200" b="1" i="1" dirty="0" smtClean="0"/>
              <a:t> - волонтер»</a:t>
            </a:r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r>
              <a:rPr lang="ru-RU" sz="1400" b="1" i="1" dirty="0" smtClean="0"/>
              <a:t>Г. Ялуторовск, 2019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ofic.tsuab.ru/upload/rtf/477/720_abiturienit%2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714356"/>
            <a:ext cx="4471969" cy="504668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071670" y="714356"/>
            <a:ext cx="524945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Библиотьютор</a:t>
            </a:r>
            <a:r>
              <a:rPr lang="ru-RU" sz="32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– это…</a:t>
            </a:r>
            <a:endParaRPr lang="ru-RU" sz="3200" b="1" i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7290" y="1357298"/>
            <a:ext cx="177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Креативность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728" y="1857364"/>
            <a:ext cx="1616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Тактичность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7290" y="2285992"/>
            <a:ext cx="169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Творчество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5852" y="2643182"/>
            <a:ext cx="1759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Компьютерная </a:t>
            </a:r>
          </a:p>
          <a:p>
            <a:pPr lvl="0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грамотность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4414" y="3214686"/>
            <a:ext cx="178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Навигатор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7290" y="3571876"/>
            <a:ext cx="172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Наставник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42976" y="3929066"/>
            <a:ext cx="2082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Толерантность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4286256"/>
            <a:ext cx="204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Профессионал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85852" y="4857760"/>
            <a:ext cx="1717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Лидер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0452964">
            <a:off x="3645530" y="4849605"/>
            <a:ext cx="1747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Компетентность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 rot="20335410">
            <a:off x="3645078" y="3878253"/>
            <a:ext cx="1766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Мобильность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0424264">
            <a:off x="2098449" y="28946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Готовность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сотрудничеству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Улыбающееся лицо 35"/>
          <p:cNvSpPr/>
          <p:nvPr/>
        </p:nvSpPr>
        <p:spPr>
          <a:xfrm>
            <a:off x="5000628" y="1285860"/>
            <a:ext cx="1214446" cy="107157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2" name="Picture 8" descr="https://i.pinimg.com/originals/b5/fa/c9/b5fac9ebeb0fafc08e65445e1ea46df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1437">
            <a:off x="5786446" y="1214422"/>
            <a:ext cx="638644" cy="508520"/>
          </a:xfrm>
          <a:prstGeom prst="rect">
            <a:avLst/>
          </a:prstGeom>
          <a:noFill/>
        </p:spPr>
      </p:pic>
      <p:pic>
        <p:nvPicPr>
          <p:cNvPr id="37" name="Picture 8" descr="https://i.pinimg.com/originals/b5/fa/c9/b5fac9ebeb0fafc08e65445e1ea46df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31592">
            <a:off x="4796313" y="1225222"/>
            <a:ext cx="638644" cy="50852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21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Название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Проект по информационно-культурному наставничеству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Библиотьютор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волонтер».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Автор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заведующий отделом методической и информационно-библиографической работы – С.А. Баргадаева.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Руководитель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Директор МАУК «ЦБС г. Ялуторовска» - И.Г. Коренёва.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Сроки реализации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Апрель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2019г</a:t>
            </a:r>
            <a:r>
              <a:rPr lang="ru-RU" smtClean="0">
                <a:latin typeface="Arial" pitchFamily="34" charset="0"/>
                <a:cs typeface="Arial" pitchFamily="34" charset="0"/>
              </a:rPr>
              <a:t>.- </a:t>
            </a:r>
            <a:r>
              <a:rPr lang="ru-RU" smtClean="0">
                <a:latin typeface="Arial" pitchFamily="34" charset="0"/>
                <a:cs typeface="Arial" pitchFamily="34" charset="0"/>
              </a:rPr>
              <a:t>Май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2020г. При положительном социальном эффекте проект имеет возможность быть долгосрочным.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География участников: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Тюменская область,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город Ялуторовск.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86321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Проблематика.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Реализация данного проекта позволить решить следующие проблемы: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Уровень информационно-культурной и компьютерной грамотности, культуры личности, социального  кругозора участников проекта. </a:t>
            </a:r>
          </a:p>
          <a:p>
            <a:pPr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Профориентация молодежи  - практическая мотивация участников проекта на приобщение к  различным профессиям и ее  осознанного выбора  для себя;</a:t>
            </a:r>
          </a:p>
          <a:p>
            <a:pPr algn="just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Привлечение неохваченных библиотечной услугой горожан;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Информационно-культурная  адаптация участников проекта из числа «группа риска».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2152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Актуальность: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условиях медиатизации общества, когда каналы доставки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контента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уже не ограничиваются традиционными видами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увеличиваются лавинообразно, свободное перемещение в сфере информации становится проблематичным. В этих условиях у библиотеки возникает новая функция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функция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навигатора. Причем речь должна идти о навигации и, внутри каждой конкретной библиотеки, но в большей степени важно выстроить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медийные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лоции во внешнем информационном море – с другими библиотеками, музеями, архивами, иными институтами памяти, средствами массовой информации и коммуникации. И субъектом навигации становится не книга, а человек читающий. Его информационное сопровождение представляется, на наш взгляд, важнейшей задачей библиотеки. Выполнять функцию такого сопровождающего может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Библиотьютор-волонтер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который способен разрабатывать и реализовывать индивидуальные информационные программы для школьников, студентов, преподавателей или обычных читателей публичной библиотеки и сопровождать процесс индивидуального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медиапотребления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информационное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культурно-досуговое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обслуживание участников проекта на основе взаимодействия библиотек, общественных организаций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Библиотьютеров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расширить рамки информационно-культурного  пространства участников проекта;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привить умения  работы с печатной 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web-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информацией;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профориентационная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навигация;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 обучение компьютерной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медийной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грамотности;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развитие творческих умений  и способностей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круг партнёров.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Целевая аудитория: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Жители города Ялуторовска.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Описание состава участников: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учащиеся общеобразовательных учреждений, студенчество,  работающая молодежь, руководители и члены общественных организаций – социальных партнеров проекта.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Библиотьюторов-волонтеров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формируется из числа представителей социальных партнеров проекта (педагоги, психологи, спортсмены, культурологи, историки-краеведы, представители СМИ и молодежных общественных организаций т.д.), старшеклассники и студенчество. Каждый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заявитель-библиотьютор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проходит предварительное собеседование с целью выявления своих возможностей,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профпригодности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для участия в проекте.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76438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Социальные партнеры проекта: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Ялуторовский совет ветеранов (пенсионеров) войны, труда, вооруженных сил и правоохранительных органов;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Общественная организация Всероссийское общество слепых в г. Ялуторовске;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Муниципального автономного учреждения города Ялуторовска "Ялуторовский комплексный центр социального обслуживания населения";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АСУСОН ТО «Ялуторовский психоневрологический интернат»;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Ялуторовский филиал государственного автономного профессионального образовательного учреждения Тюменской области "Тюменский медицинский колледж";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Государственное автономное профессиональное образовательное учреждение Тюменской области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Агротехнологический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колледж»;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Средние общеобразовательные школы города;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МАСОУ «Школа-интернат № 6 для слепых и слабовидящих детей»;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Учреждения дошкольного образования города;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Общественная молодежная Палата при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Ялуторовской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городской Думе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428736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Этапы реализации  проекта: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-1-й этап стартовый: Формирование и становление группы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Библиотьюторов-волонтеров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-2-й этап активный: Работа в рамках проекта по развитию волонтерского движения;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-3-й этап аналитический: Анализ деятельности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Библиотьюторского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движения.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Форматы проекта: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Долгосрочный перспективный проект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77867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Принципы работы: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1. Вся работа ведется на основании договоров о безвозмездном оказании услуг с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благополучателями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(учреждениями дошкольного, общего и профессионального образования, семьями, индивидуальными участниками проекта).</a:t>
            </a:r>
          </a:p>
          <a:p>
            <a:pPr marL="342900" lvl="0" indent="-342900"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2. Проект состоит из 6 тематических кейсов,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выбирают для себя  индивидуальный профильный  кейс, соответствующий своему образованию и умениям.</a:t>
            </a:r>
          </a:p>
          <a:p>
            <a:pPr lvl="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3.  Все услуги, оказываемые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Библиотьюторами-волонтерами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осуществляются в рамках Уставной деятельности учреждения.</a:t>
            </a:r>
          </a:p>
          <a:p>
            <a:pPr lvl="0"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4. На официальном сайте учреждения включается раздел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Библиотьютер-волонтер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котором размещается вся информация о работе проекта, формы заявок для потенциальных участников, формы обратной связи, анкеты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личными рейтингами  и достижениями участия в проекте. Каждый участник проекта в данном разделе может проголосовать за того или иного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 результатам его работы. </a:t>
            </a:r>
          </a:p>
          <a:p>
            <a:pPr lvl="0"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5. В рамках старта проекта объявляется городской конкурс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Библиотьютор-волонтер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2019».  В конце года работы проекта подводятся  рейтинговые итоги и определяется победитель конкурса.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библиотьюторского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формата: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*  Индивидуальный подход, учет особенностей и потребностей каждого участника проекта.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Формы работы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Творческое сопровождение  участников проекта на занятия в кружках и любительских объединениях;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Организация  занятий с репетиторами (в т.ч. в качестве репетиторов) по предметам школьной программы;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Проведение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экскурсии;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Знакомство с культурной жизнью Тюменской области, сопровождение в театры, музеи, на экскурсии;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Уроки этикета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Акции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Надомное обслуживания книгой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Библиодесант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Громкие чтения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Флешмобы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Творческие объединения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Компьютерные курсы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-Информационно-познавательные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культурно-досуговые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массовые  мероприятия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Экскурсии на предприятия и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культурно-досуговые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учреждения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Театрализованные представления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uruhina.ru/wp-content/uploads/2018/04/%D0%9F%D0%BE%D0%B2%D1%8B%D1%88%D0%B5%D0%BD%D0%B8%D0%B5-%D0%BA%D0%B2%D0%B0%D0%BB%D0%B8%D1%84%D0%B8%D0%BA%D0%B0%D1%86%D0%B8%D0%B8-768x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142976" y="642918"/>
            <a:ext cx="4143404" cy="78581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кейс – «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Инфогид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(Информационная культура)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1142976" y="1285860"/>
            <a:ext cx="4143404" cy="1000132"/>
          </a:xfrm>
          <a:prstGeom prst="wave">
            <a:avLst>
              <a:gd name="adj1" fmla="val 13005"/>
              <a:gd name="adj2" fmla="val 89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кейс – «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Библиопродленка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(репетиторство, выполнение домашних заданий,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послеурочная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занятость)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1214414" y="2214554"/>
            <a:ext cx="3357586" cy="90487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кейс – «Профи – мастер»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(Профориентационное курирование)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1214414" y="3000372"/>
            <a:ext cx="4000528" cy="695324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кейс – «Этикет + 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Сетикет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1214414" y="3643314"/>
            <a:ext cx="4357718" cy="71913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 кейс – «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Интерпрофи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(Компьютерная и 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медиаграмотность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1214414" y="4214818"/>
            <a:ext cx="4500594" cy="928694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 кейс – «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Культликбез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(виртуальные культпоходы, экскурсии, знакомство с культурой разных стран)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19514064">
            <a:off x="6559213" y="150114"/>
            <a:ext cx="2217738" cy="1400175"/>
          </a:xfrm>
          <a:prstGeom prst="wedgeEllipseCallout">
            <a:avLst>
              <a:gd name="adj1" fmla="val -114544"/>
              <a:gd name="adj2" fmla="val -750"/>
            </a:avLst>
          </a:prstGeom>
          <a:solidFill>
            <a:srgbClr val="92D050"/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БИБЛИОТЬЮТОР?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5786446" y="1714488"/>
            <a:ext cx="2143140" cy="157163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52907">
            <a:off x="1150142" y="191694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Формы работы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Квесты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-Участие в конкурсах различного уровня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Анкетирования, опросы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Круглые столы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Библиопродленка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Информационные беседы, часы, путешествия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Челленджы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Квартирники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Телемосты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Флешмобы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Виртуальные концерты и экскурсии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 Совместные театральные импровизация и спектакли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Индивидуальные и групповые консультации по различным темам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Степень вовлеченности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работу: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индивидуальной и коллективной форме на протяжении всего периода реализации проекта.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Прогнозируемые результаты проекта: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Экономические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возможность дополнительно охватить информационным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культурно-досуговым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обслуживанием  горожан в рамках дополнительного привлечения кадровых ресурсов –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Коммуникативные 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Использование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как ретрансляторов информации и собственного позитивного опыта, как явного качественного эффекта.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Количественные -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 счет вовлечения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деятельность Учреждения планируется динамика роста количественных и качественных показателей.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Социальный эффект: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Повышение информационного кругозора участников проекта и приобретение различных навыков и умений.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Организация  конструктивного и полезного свободного времени участников проекта.  Возможность реализации личностного потенциала, в проявлении своих способностей и возможностей.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Профессиональное ориентирование.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Выработка социальных и практических навыков работы.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 Повышение имиджа Учреждения.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Организационные работы: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Проведение профессионального собеседования с потенциальными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целью выявления их навыков и умений. По результатам тестирования формирование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актив-группы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Формирование информационной карты с плановыми заданиями на каждого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Проведение для каждого допущенного к работе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обучающих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экспресс-курсов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 работе в рамках проекта.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Приобретение фирменной одежды для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футболки, кепки, значки и т.д.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 За каждым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Библиотьютором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закрепляется либо один участник, либо группа участников. Работа возможна как в индивидуальном плане, так и в групповом.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357430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00" y="3643314"/>
            <a:ext cx="18288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1582341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Сегодня в библиотечном пространстве города Ялуторовска созданы все условия для введения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библиотьюторского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информационно-культурного наставничества.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Библиотьютор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является своеобразным «ответом» на «вызов» современного общества, способный удовлетворить потребность человека в расширении информационно-культурного пространства, в самоопределении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самоактуализации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357430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68" y="0"/>
            <a:ext cx="1114432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66862" y="1662112"/>
          <a:ext cx="6010276" cy="3533775"/>
        </p:xfrm>
        <a:graphic>
          <a:graphicData uri="http://schemas.openxmlformats.org/drawingml/2006/table">
            <a:tbl>
              <a:tblPr/>
              <a:tblGrid>
                <a:gridCol w="328087"/>
                <a:gridCol w="2799211"/>
                <a:gridCol w="899225"/>
                <a:gridCol w="899860"/>
                <a:gridCol w="1083893"/>
              </a:tblGrid>
              <a:tr h="8286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товара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 1 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Видеокамера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Цифровой фотоаппарат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Телевизор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40000,00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40000,00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Микрофон 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SHURE BLXI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40000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40000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Портативный акустический комплект с микрофоном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Планшет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150000,00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165000,00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300000,00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857232"/>
            <a:ext cx="61436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 расходов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реализацию мероприятий в рамках работы проекта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071538" y="642918"/>
            <a:ext cx="7143800" cy="135732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кейс – «</a:t>
            </a:r>
            <a:r>
              <a:rPr kumimoji="0" lang="ru-RU" sz="1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Инфогид</a:t>
            </a: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(Информационная культура)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 Куратор -  Плоскова Ольга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 куратор –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разманова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екатерина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Metodist\Desktop\7guL-vMgo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31803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C:\Users\Metodist\Desktop\_AReo0VKp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421187" cy="2486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500166" y="642918"/>
            <a:ext cx="6286544" cy="135732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кейс – «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Библиопродленка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(репетиторство, выполнение домашних заданий,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послеурочная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занятость)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Куратор- Артемьева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наталья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Metodist\Desktop\IMG_20190704_154243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4786346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500166" y="642918"/>
            <a:ext cx="6286544" cy="135732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кейс – «Профи – мастер»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(Профориентационное курирование)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Куратор-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константинова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валентина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Metodist\Desktop\профориентац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940425" cy="33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500166" y="642918"/>
            <a:ext cx="6286544" cy="1357322"/>
          </a:xfrm>
          <a:prstGeom prst="wave">
            <a:avLst>
              <a:gd name="adj1" fmla="val 13005"/>
              <a:gd name="adj2" fmla="val 4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кейс – «Этикет +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Сетикет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Куратор-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карелина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лариса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федоровна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Metodist\Desktop\фот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5940425" cy="29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500166" y="642918"/>
            <a:ext cx="6286544" cy="1357322"/>
          </a:xfrm>
          <a:prstGeom prst="wave">
            <a:avLst>
              <a:gd name="adj1" fmla="val 13005"/>
              <a:gd name="adj2" fmla="val 4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 кейс – «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Интерпрофи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(Компьютерная и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медиаграмотность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Куратор-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лапшичев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евгений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Metodist\Desktop\F1Xlik3vD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654673" cy="367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500166" y="642918"/>
            <a:ext cx="6286544" cy="1357322"/>
          </a:xfrm>
          <a:prstGeom prst="wave">
            <a:avLst>
              <a:gd name="adj1" fmla="val 13005"/>
              <a:gd name="adj2" fmla="val 4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 кейс – «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Культликбез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(виртуальные культпоходы, экскурсии, знакомство с культурой разных стран)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Куратор-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найман</a:t>
            </a:r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елена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42852"/>
            <a:ext cx="441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БЛОК-СХЕМА в лицах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пост пресс релизы\2019\Отдел обслуживания\квартирник я вноь и вновь приду сюда\FBQd13diHd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5256228" cy="351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5829312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i.pinimg.com/originals/77/32/33/773233baab55b6d833e0cc19bb7acd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3"/>
            <a:ext cx="72152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Вступление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мире субъектом навигации становится не книга, а человек читающий. Его информационное сопровождение представляется, на наш взгляд, важнейшей задачей библиотеки. Выполнить роль такого сопровождающего может </a:t>
            </a:r>
            <a:r>
              <a:rPr lang="ru-RU" sz="1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Библиотьютор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способен разрабатывать и реализовывать индивидуальные информационные программы для школьников, студентов, или обычных читателей публичной библиотеки и сопровождать процесс индивидуального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медиапотребления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 профессиональный специалист, он должен учитывать, что сегодняшние читатели – это пользователи сети, которые тексты не читают, а сканируют: охотятся за фактами, считывают разрозненные куски данных, стараются оценить потенциальную важность информации, с легкостью переключаются на гиперссылки и сопутствующие материалы. Ему должны быть хорошо известны законы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юзабилити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предназначенные для удержания внимания пользователя: представление информации в маркированных списках, раскрытие не более одной основной мысли за абзац, выделение ключевых слов и разъяснительных заголовков, использование принципа перевернутой пирамиды.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как представляется, навигация,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библиотьюторство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медиа-информационная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грамотность – это те стратегические направления в системе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самоактуализации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глобальных фабрик информации, которыми должны стать современные библиотеки.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byport.by/images/byport/advantages/l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009" y="5089933"/>
            <a:ext cx="141445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1171</Words>
  <PresentationFormat>Экран (4:3)</PresentationFormat>
  <Paragraphs>266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Metodist</cp:lastModifiedBy>
  <cp:revision>71</cp:revision>
  <dcterms:modified xsi:type="dcterms:W3CDTF">2019-07-30T11:11:17Z</dcterms:modified>
</cp:coreProperties>
</file>